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4"/>
  </p:sld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2" r:id="rId9"/>
    <p:sldId id="270" r:id="rId10"/>
    <p:sldId id="265" r:id="rId11"/>
    <p:sldId id="267" r:id="rId12"/>
    <p:sldId id="268" r:id="rId13"/>
    <p:sldId id="276" r:id="rId14"/>
    <p:sldId id="271" r:id="rId15"/>
    <p:sldId id="260" r:id="rId16"/>
    <p:sldId id="264" r:id="rId17"/>
    <p:sldId id="273" r:id="rId18"/>
    <p:sldId id="261" r:id="rId19"/>
    <p:sldId id="269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1EFB9-1D27-D6E7-3C7B-179BEDE0B8F7}" v="2" dt="2024-09-17T15:32:51.218"/>
    <p1510:client id="{30384B37-52C2-A52D-78FC-DA58F96C66B4}" v="3" dt="2024-09-17T16:10:05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customXml" Target="../customXml/item3.xml" Id="rId3" /><Relationship Type="http://schemas.openxmlformats.org/officeDocument/2006/relationships/handoutMaster" Target="handoutMasters/handoutMaster1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tableStyles" Target="tableStyle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heme" Target="theme/theme1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viewProps" Target="viewProps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presProps" Target="presProps.xml" Id="rId22" /><Relationship Type="http://schemas.microsoft.com/office/2015/10/relationships/revisionInfo" Target="revisionInfo.xml" Id="rId27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5E632-D8F1-4AD5-9AF0-B2F86A82705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C5175-E9C6-4DF5-AD1F-ED5EE84E3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3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2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0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8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2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4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0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5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74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20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FC48EC-9391-4A67-94C1-9C88131F8A86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A61790-EF96-4128-83B1-62309D9F3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507790" cy="1646302"/>
          </a:xfrm>
        </p:spPr>
        <p:txBody>
          <a:bodyPr/>
          <a:lstStyle/>
          <a:p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Welcome to Year 1 and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Thursday 19th 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58040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38441"/>
            <a:ext cx="10058400" cy="1371600"/>
          </a:xfrm>
        </p:spPr>
        <p:txBody>
          <a:bodyPr/>
          <a:lstStyle/>
          <a:p>
            <a:r>
              <a:rPr lang="en-GB"/>
              <a:t>Maths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092" y="1510937"/>
            <a:ext cx="10058400" cy="3931920"/>
          </a:xfrm>
        </p:spPr>
        <p:txBody>
          <a:bodyPr/>
          <a:lstStyle/>
          <a:p>
            <a:r>
              <a:rPr lang="en-GB" err="1"/>
              <a:t>Subitising</a:t>
            </a:r>
            <a:endParaRPr lang="en-GB"/>
          </a:p>
        </p:txBody>
      </p:sp>
      <p:pic>
        <p:nvPicPr>
          <p:cNvPr id="5" name="Picture 4" descr="Vector Bubble Numbers by Sedj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73" y="393993"/>
            <a:ext cx="3176963" cy="186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2099188"/>
            <a:ext cx="2073849" cy="2068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09" y="4017890"/>
            <a:ext cx="3909304" cy="2410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891" y="525696"/>
            <a:ext cx="2195802" cy="2747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117" y="809640"/>
            <a:ext cx="2030631" cy="1995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4363" y="3133279"/>
            <a:ext cx="3321972" cy="2868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513" y="4251477"/>
            <a:ext cx="2152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“being able to</a:t>
            </a:r>
            <a:r>
              <a:rPr lang="en-US" b="1"/>
              <a:t> visually see a number of objects instantly without needing</a:t>
            </a:r>
            <a:r>
              <a:rPr lang="en-US"/>
              <a:t> to count them out one at a time”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5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PHONICS CHECK in Y1 and SATS in Y2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1" y="1685109"/>
            <a:ext cx="10432869" cy="45850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100" b="1" u="sng"/>
              <a:t>Year 1 Phonics</a:t>
            </a:r>
          </a:p>
          <a:p>
            <a:r>
              <a:rPr lang="en-GB" sz="2100"/>
              <a:t>Summer Term (June) All children 40 word test</a:t>
            </a:r>
          </a:p>
          <a:p>
            <a:r>
              <a:rPr lang="en-GB" sz="2100"/>
              <a:t>20 real, 20 nonsense – Children call these alien words</a:t>
            </a:r>
          </a:p>
          <a:p>
            <a:r>
              <a:rPr lang="en-GB" sz="2100"/>
              <a:t>Children well prepared for format before completing with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GB" sz="2100"/>
              <a:t> Mrs </a:t>
            </a:r>
            <a:r>
              <a:rPr lang="en-GB" sz="2100" err="1"/>
              <a:t>Clist</a:t>
            </a: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r>
              <a:rPr lang="en-GB" sz="2100" b="1" u="sng"/>
              <a:t>Year 2 SATS</a:t>
            </a:r>
          </a:p>
          <a:p>
            <a:r>
              <a:rPr lang="en-GB" sz="2100"/>
              <a:t>Summer Term (May)</a:t>
            </a:r>
          </a:p>
          <a:p>
            <a:r>
              <a:rPr lang="en-GB" sz="2100"/>
              <a:t>Reading &amp; Maths</a:t>
            </a:r>
          </a:p>
          <a:p>
            <a:r>
              <a:rPr lang="en-GB" sz="2100"/>
              <a:t>All children well prepared for format</a:t>
            </a:r>
          </a:p>
          <a:p>
            <a:r>
              <a:rPr lang="en-GB" sz="2100"/>
              <a:t>Follow up phonic assessment if required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1026" name="Picture 2" descr="phonics screen alien words - Scholes (Elmet) Primary School, L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55" y="1833543"/>
            <a:ext cx="2770505" cy="42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4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23" y="474582"/>
            <a:ext cx="10058400" cy="1371600"/>
          </a:xfrm>
        </p:spPr>
        <p:txBody>
          <a:bodyPr/>
          <a:lstStyle/>
          <a:p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Visits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963" y="1778133"/>
            <a:ext cx="95679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/>
              <a:t>Year 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/>
          </a:p>
          <a:p>
            <a:r>
              <a:rPr lang="en-GB" sz="2800" b="1" err="1">
                <a:solidFill>
                  <a:schemeClr val="accent3">
                    <a:lumMod val="50000"/>
                  </a:schemeClr>
                </a:solidFill>
              </a:rPr>
              <a:t>Puxton</a:t>
            </a:r>
            <a:r>
              <a:rPr lang="en-GB" sz="2800" b="1">
                <a:solidFill>
                  <a:schemeClr val="accent3">
                    <a:lumMod val="50000"/>
                  </a:schemeClr>
                </a:solidFill>
              </a:rPr>
              <a:t> Park – Spring Term</a:t>
            </a:r>
          </a:p>
          <a:p>
            <a:r>
              <a:rPr lang="en-GB" sz="2800" b="1">
                <a:solidFill>
                  <a:schemeClr val="accent3">
                    <a:lumMod val="50000"/>
                  </a:schemeClr>
                </a:solidFill>
              </a:rPr>
              <a:t>Local Walks – Summer Term</a:t>
            </a:r>
          </a:p>
          <a:p>
            <a:endParaRPr lang="en-GB" sz="2800" b="1"/>
          </a:p>
          <a:p>
            <a:endParaRPr lang="en-GB" sz="2800" b="1"/>
          </a:p>
          <a:p>
            <a:r>
              <a:rPr lang="en-GB" sz="2800" b="1" u="sng"/>
              <a:t>Year Two</a:t>
            </a:r>
            <a:r>
              <a:rPr lang="en-GB" sz="2000" u="sng"/>
              <a:t>  </a:t>
            </a:r>
          </a:p>
          <a:p>
            <a:endParaRPr lang="en-GB" sz="2000"/>
          </a:p>
          <a:p>
            <a:r>
              <a:rPr lang="en-GB" sz="2800" b="1">
                <a:solidFill>
                  <a:schemeClr val="accent3">
                    <a:lumMod val="50000"/>
                  </a:schemeClr>
                </a:solidFill>
              </a:rPr>
              <a:t>Noah’s Ark – Autumn Term (October)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3" name="Picture 2" descr="Powerful Of Listening and Speaking | สาระ ความรู้ ข่าวสาร ความบันเทิง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76" y="542630"/>
            <a:ext cx="2616114" cy="1471564"/>
          </a:xfrm>
          <a:prstGeom prst="rect">
            <a:avLst/>
          </a:prstGeom>
        </p:spPr>
      </p:pic>
      <p:pic>
        <p:nvPicPr>
          <p:cNvPr id="5" name="Picture 4" descr="Village Enclosures Garden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4124752"/>
            <a:ext cx="3982222" cy="22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4" y="344188"/>
            <a:ext cx="10058400" cy="1371600"/>
          </a:xfrm>
        </p:spPr>
        <p:txBody>
          <a:bodyPr/>
          <a:lstStyle/>
          <a:p>
            <a:r>
              <a:rPr lang="en-GB"/>
              <a:t>PE/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9355"/>
            <a:ext cx="10058400" cy="44967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000" b="1"/>
              <a:t>Kit </a:t>
            </a:r>
            <a:r>
              <a:rPr lang="en-GB" sz="3000"/>
              <a:t>- </a:t>
            </a: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 kit is red t-shirt and black shorts in warmer weather with daps or trainers. Warm joggers and a sweatshirt (hoody) and trainers for the Winter. </a:t>
            </a:r>
            <a:br>
              <a:rPr lang="en-US" sz="1900"/>
            </a:br>
            <a:endParaRPr lang="en-GB" sz="1900"/>
          </a:p>
          <a:p>
            <a:r>
              <a:rPr lang="en-GB" sz="3000" b="1"/>
              <a:t>Year 1 </a:t>
            </a:r>
            <a:r>
              <a:rPr lang="en-GB" sz="3000"/>
              <a:t>– Tuesday 10.30am-12pm  (flexible pm)</a:t>
            </a:r>
          </a:p>
          <a:p>
            <a:r>
              <a:rPr lang="en-GB" sz="3000" b="1"/>
              <a:t>Year 2 </a:t>
            </a:r>
            <a:r>
              <a:rPr lang="en-GB" sz="3000"/>
              <a:t>– Thursday 10.30am-12pm  (flexible pm)</a:t>
            </a:r>
          </a:p>
          <a:p>
            <a:endParaRPr lang="en-GB" sz="1900"/>
          </a:p>
          <a:p>
            <a:r>
              <a:rPr lang="en-GB" sz="2600" b="1"/>
              <a:t>Enrichment Fridays </a:t>
            </a:r>
            <a:r>
              <a:rPr lang="en-GB" sz="2600"/>
              <a:t>– Some children will need kits on a Friday if taking part in Gymnastics or Sport. We will update each term if this is required for your child.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 descr="Sport and Training Archives - Hurca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13" y="550256"/>
            <a:ext cx="2012444" cy="10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1082"/>
            <a:ext cx="10058400" cy="13716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50000"/>
                  </a:schemeClr>
                </a:solidFill>
              </a:rPr>
              <a:t>Enrichment – Alternate Fridays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52849"/>
            <a:ext cx="10058400" cy="42631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3500" b="1" u="sng">
                <a:solidFill>
                  <a:schemeClr val="accent3">
                    <a:lumMod val="50000"/>
                  </a:schemeClr>
                </a:solidFill>
              </a:rPr>
              <a:t>Variety of activities</a:t>
            </a:r>
          </a:p>
          <a:p>
            <a:endParaRPr lang="en-GB" sz="3500" b="1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600" b="1"/>
              <a:t>Gymnastics</a:t>
            </a:r>
          </a:p>
          <a:p>
            <a:r>
              <a:rPr lang="en-GB" sz="2600" b="1"/>
              <a:t>Musical instruments</a:t>
            </a:r>
          </a:p>
          <a:p>
            <a:r>
              <a:rPr lang="en-GB" sz="2600" b="1"/>
              <a:t>Singing</a:t>
            </a:r>
          </a:p>
          <a:p>
            <a:r>
              <a:rPr lang="en-GB" sz="2600" b="1"/>
              <a:t>Arts and crafts</a:t>
            </a:r>
          </a:p>
          <a:p>
            <a:r>
              <a:rPr lang="en-GB" sz="2600" b="1"/>
              <a:t>Drama</a:t>
            </a:r>
          </a:p>
          <a:p>
            <a:r>
              <a:rPr lang="en-GB" sz="2600" b="1"/>
              <a:t>Sport</a:t>
            </a:r>
          </a:p>
          <a:p>
            <a:endParaRPr lang="en-GB" sz="2600" b="1"/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 descr="Music 22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74" y="2319320"/>
            <a:ext cx="2322674" cy="20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6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45" y="344188"/>
            <a:ext cx="10058400" cy="1371600"/>
          </a:xfrm>
        </p:spPr>
        <p:txBody>
          <a:bodyPr/>
          <a:lstStyle/>
          <a:p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15" y="1438698"/>
            <a:ext cx="10058400" cy="4853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/>
              <a:t>TT Rockstars – Year 2 onwards from October Half Term</a:t>
            </a:r>
          </a:p>
          <a:p>
            <a:endParaRPr lang="en-GB" sz="2600"/>
          </a:p>
          <a:p>
            <a:r>
              <a:rPr lang="en-GB" sz="2600"/>
              <a:t>Reading – 3 times a week earns a house point</a:t>
            </a:r>
          </a:p>
          <a:p>
            <a:r>
              <a:rPr lang="en-GB" sz="2600"/>
              <a:t>Please continue to record in reading records &amp; return to school on Fridays.</a:t>
            </a:r>
          </a:p>
          <a:p>
            <a:endParaRPr lang="en-GB" sz="2600"/>
          </a:p>
          <a:p>
            <a:r>
              <a:rPr lang="en-GB" sz="2600"/>
              <a:t>Spellings – Tested on a Monday, home on a Wednesday</a:t>
            </a:r>
          </a:p>
          <a:p>
            <a:r>
              <a:rPr lang="en-GB" sz="2600"/>
              <a:t>Introduced in class before sending home</a:t>
            </a:r>
          </a:p>
          <a:p>
            <a:pPr>
              <a:buClr>
                <a:srgbClr val="262626"/>
              </a:buClr>
            </a:pPr>
            <a:r>
              <a:rPr lang="en-GB" sz="2600"/>
              <a:t>Interactive games on Emile if you wish to use them</a:t>
            </a:r>
          </a:p>
        </p:txBody>
      </p:sp>
      <p:pic>
        <p:nvPicPr>
          <p:cNvPr id="4" name="Picture 3" descr="Girl Books School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89" y="1275311"/>
            <a:ext cx="2153689" cy="43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06" y="140207"/>
            <a:ext cx="10058400" cy="13716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50000"/>
                  </a:schemeClr>
                </a:solidFill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357" y="1232627"/>
            <a:ext cx="10263447" cy="47086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/>
              <a:t>Please remember coats every day, we try really hard to get out in all weathers. </a:t>
            </a:r>
          </a:p>
          <a:p>
            <a:r>
              <a:rPr lang="en-US" sz="2200">
                <a:solidFill>
                  <a:srgbClr val="000000"/>
                </a:solidFill>
                <a:latin typeface="+mj-lt"/>
              </a:rPr>
              <a:t>As they did in Early Years, all children in Year 1 and Year 2 have free fruit under the government scheme.</a:t>
            </a:r>
            <a:br>
              <a:rPr lang="en-US" sz="2200">
                <a:latin typeface="+mj-lt"/>
              </a:rPr>
            </a:br>
            <a:r>
              <a:rPr lang="en-US" sz="2200">
                <a:solidFill>
                  <a:srgbClr val="000000"/>
                </a:solidFill>
                <a:latin typeface="+mj-lt"/>
              </a:rPr>
              <a:t>Children may of course bring in their own healthy snacks.</a:t>
            </a:r>
            <a:endParaRPr lang="en-GB" sz="2200"/>
          </a:p>
          <a:p>
            <a:r>
              <a:rPr lang="en-GB" sz="2200"/>
              <a:t>All children fall in and out of friendships, and accidents and any changes in routine can easily affect their confidence and self-esteem. If you feel something is worrying your child please talk to us as soon as possible so that we can help.</a:t>
            </a:r>
          </a:p>
          <a:p>
            <a:r>
              <a:rPr lang="en-GB" sz="2200"/>
              <a:t>If you have any questions, worries or issues and you feel it is too busy on the door, please e-mail or ask for a quick phone call later in the day. We are here to help!</a:t>
            </a:r>
          </a:p>
          <a:p>
            <a:r>
              <a:rPr lang="en-GB" sz="2200"/>
              <a:t>Check the school website under your child's class page for any of the learning information you need, search for Brookside Academy.</a:t>
            </a:r>
          </a:p>
          <a:p>
            <a:endParaRPr lang="en-GB" sz="2000"/>
          </a:p>
          <a:p>
            <a:endParaRPr lang="en-GB" sz="2000"/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2579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8571"/>
          </a:xfrm>
        </p:spPr>
        <p:txBody>
          <a:bodyPr>
            <a:normAutofit/>
          </a:bodyPr>
          <a:lstStyle/>
          <a:p>
            <a:r>
              <a:rPr lang="en-GB" sz="4400" b="1">
                <a:solidFill>
                  <a:schemeClr val="accent2">
                    <a:lumMod val="50000"/>
                  </a:schemeClr>
                </a:solidFill>
              </a:rPr>
              <a:t>The Team: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b="1"/>
              <a:t>Year 1 </a:t>
            </a:r>
            <a:r>
              <a:rPr lang="en-GB" sz="4400"/>
              <a:t>– Mrs Clist (Tigers)</a:t>
            </a:r>
          </a:p>
          <a:p>
            <a:pPr marL="0" indent="0">
              <a:buNone/>
            </a:pPr>
            <a:r>
              <a:rPr lang="en-GB" sz="4400"/>
              <a:t>               Mrs Foster (Jaguars)</a:t>
            </a:r>
          </a:p>
          <a:p>
            <a:pPr marL="0" indent="0">
              <a:buNone/>
            </a:pPr>
            <a:endParaRPr lang="en-GB" sz="4400"/>
          </a:p>
          <a:p>
            <a:pPr marL="0" indent="0">
              <a:buNone/>
            </a:pPr>
            <a:r>
              <a:rPr lang="en-GB" sz="4400" b="1"/>
              <a:t>Year 2 </a:t>
            </a:r>
            <a:r>
              <a:rPr lang="en-GB" sz="4400"/>
              <a:t>– Miss Stevens (Otters)</a:t>
            </a:r>
          </a:p>
          <a:p>
            <a:pPr marL="0" indent="0">
              <a:buNone/>
            </a:pPr>
            <a:r>
              <a:rPr lang="en-GB" sz="4400"/>
              <a:t>               </a:t>
            </a:r>
            <a:r>
              <a:rPr lang="en-GB" sz="4100"/>
              <a:t>Miss Garcia-Perez</a:t>
            </a:r>
            <a:r>
              <a:rPr lang="en-GB" sz="4400"/>
              <a:t> (Moles)</a:t>
            </a:r>
          </a:p>
        </p:txBody>
      </p:sp>
      <p:pic>
        <p:nvPicPr>
          <p:cNvPr id="5" name="Picture 4" descr="School Teacher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97" y="496626"/>
            <a:ext cx="3336175" cy="2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The Team: Teaching Assistants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2103120"/>
            <a:ext cx="10249989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b="1"/>
              <a:t>Year 1 </a:t>
            </a:r>
            <a:r>
              <a:rPr lang="en-GB" sz="4000"/>
              <a:t>– Miss Nurse </a:t>
            </a:r>
          </a:p>
          <a:p>
            <a:pPr marL="0" indent="0">
              <a:buNone/>
            </a:pPr>
            <a:r>
              <a:rPr lang="en-GB" sz="4000"/>
              <a:t>               Mrs Lovelock </a:t>
            </a:r>
          </a:p>
          <a:p>
            <a:pPr marL="0" indent="0">
              <a:buNone/>
            </a:pPr>
            <a:r>
              <a:rPr lang="en-GB" sz="4000" b="1"/>
              <a:t>Year 2 </a:t>
            </a:r>
            <a:r>
              <a:rPr lang="en-GB" sz="4000"/>
              <a:t>– Mrs Clulow </a:t>
            </a:r>
          </a:p>
          <a:p>
            <a:pPr marL="0" indent="0">
              <a:buNone/>
            </a:pPr>
            <a:r>
              <a:rPr lang="en-GB" sz="4000"/>
              <a:t>               Mrs Bentley </a:t>
            </a:r>
          </a:p>
          <a:p>
            <a:pPr marL="0" indent="0">
              <a:buNone/>
            </a:pPr>
            <a:r>
              <a:rPr lang="en-GB" sz="4000"/>
              <a:t>  	       Miss Harmsworth</a:t>
            </a:r>
          </a:p>
        </p:txBody>
      </p:sp>
      <p:pic>
        <p:nvPicPr>
          <p:cNvPr id="4" name="Picture 3" descr="Download Teacher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00" y="4855758"/>
            <a:ext cx="2685150" cy="14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4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46" y="199208"/>
            <a:ext cx="10058400" cy="1371600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accent3">
                    <a:lumMod val="50000"/>
                  </a:schemeClr>
                </a:solidFill>
              </a:rPr>
              <a:t>A Typical Day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06125"/>
              </p:ext>
            </p:extLst>
          </p:nvPr>
        </p:nvGraphicFramePr>
        <p:xfrm>
          <a:off x="352698" y="4959472"/>
          <a:ext cx="1146916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216">
                  <a:extLst>
                    <a:ext uri="{9D8B030D-6E8A-4147-A177-3AD203B41FA5}">
                      <a16:colId xmlns:a16="http://schemas.microsoft.com/office/drawing/2014/main" val="2738068997"/>
                    </a:ext>
                  </a:extLst>
                </a:gridCol>
                <a:gridCol w="993247">
                  <a:extLst>
                    <a:ext uri="{9D8B030D-6E8A-4147-A177-3AD203B41FA5}">
                      <a16:colId xmlns:a16="http://schemas.microsoft.com/office/drawing/2014/main" val="3197949185"/>
                    </a:ext>
                  </a:extLst>
                </a:gridCol>
                <a:gridCol w="879090">
                  <a:extLst>
                    <a:ext uri="{9D8B030D-6E8A-4147-A177-3AD203B41FA5}">
                      <a16:colId xmlns:a16="http://schemas.microsoft.com/office/drawing/2014/main" val="1990830576"/>
                    </a:ext>
                  </a:extLst>
                </a:gridCol>
                <a:gridCol w="1362363">
                  <a:extLst>
                    <a:ext uri="{9D8B030D-6E8A-4147-A177-3AD203B41FA5}">
                      <a16:colId xmlns:a16="http://schemas.microsoft.com/office/drawing/2014/main" val="3902498477"/>
                    </a:ext>
                  </a:extLst>
                </a:gridCol>
                <a:gridCol w="1073261">
                  <a:extLst>
                    <a:ext uri="{9D8B030D-6E8A-4147-A177-3AD203B41FA5}">
                      <a16:colId xmlns:a16="http://schemas.microsoft.com/office/drawing/2014/main" val="1731505671"/>
                    </a:ext>
                  </a:extLst>
                </a:gridCol>
                <a:gridCol w="966073">
                  <a:extLst>
                    <a:ext uri="{9D8B030D-6E8A-4147-A177-3AD203B41FA5}">
                      <a16:colId xmlns:a16="http://schemas.microsoft.com/office/drawing/2014/main" val="3101548584"/>
                    </a:ext>
                  </a:extLst>
                </a:gridCol>
                <a:gridCol w="1063600">
                  <a:extLst>
                    <a:ext uri="{9D8B030D-6E8A-4147-A177-3AD203B41FA5}">
                      <a16:colId xmlns:a16="http://schemas.microsoft.com/office/drawing/2014/main" val="4063190672"/>
                    </a:ext>
                  </a:extLst>
                </a:gridCol>
                <a:gridCol w="1235363">
                  <a:extLst>
                    <a:ext uri="{9D8B030D-6E8A-4147-A177-3AD203B41FA5}">
                      <a16:colId xmlns:a16="http://schemas.microsoft.com/office/drawing/2014/main" val="4125128324"/>
                    </a:ext>
                  </a:extLst>
                </a:gridCol>
                <a:gridCol w="1664770">
                  <a:extLst>
                    <a:ext uri="{9D8B030D-6E8A-4147-A177-3AD203B41FA5}">
                      <a16:colId xmlns:a16="http://schemas.microsoft.com/office/drawing/2014/main" val="3476523727"/>
                    </a:ext>
                  </a:extLst>
                </a:gridCol>
                <a:gridCol w="1147180">
                  <a:extLst>
                    <a:ext uri="{9D8B030D-6E8A-4147-A177-3AD203B41FA5}">
                      <a16:colId xmlns:a16="http://schemas.microsoft.com/office/drawing/2014/main" val="493553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8.45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12:10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1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Mastering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Maths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Phonics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Foundation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Story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609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5246" y="2677982"/>
            <a:ext cx="548204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2400">
                <a:solidFill>
                  <a:schemeClr val="accent2">
                    <a:lumMod val="50000"/>
                  </a:schemeClr>
                </a:solidFill>
              </a:rPr>
              <a:t>Autumn term transition from EYFS</a:t>
            </a:r>
            <a:endParaRPr lang="en-GB" sz="24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2" y="1127784"/>
            <a:ext cx="548204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2400" b="1">
                <a:solidFill>
                  <a:schemeClr val="accent2">
                    <a:lumMod val="50000"/>
                  </a:schemeClr>
                </a:solidFill>
              </a:rPr>
              <a:t>Year 1</a:t>
            </a:r>
            <a:endParaRPr lang="en-GB" sz="2400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991" y="3970987"/>
            <a:ext cx="548204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2400" b="1">
                <a:solidFill>
                  <a:schemeClr val="accent2">
                    <a:lumMod val="50000"/>
                  </a:schemeClr>
                </a:solidFill>
              </a:rPr>
              <a:t>Year 2</a:t>
            </a:r>
            <a:endParaRPr lang="en-GB" sz="2400" b="1"/>
          </a:p>
        </p:txBody>
      </p:sp>
      <p:pic>
        <p:nvPicPr>
          <p:cNvPr id="9" name="Picture 8" descr="Quia - Class Page - Mrs. Gezzi's Second Grade Class Happenings: Carv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57" y="372552"/>
            <a:ext cx="2666827" cy="151046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08311"/>
              </p:ext>
            </p:extLst>
          </p:nvPr>
        </p:nvGraphicFramePr>
        <p:xfrm>
          <a:off x="296094" y="2020546"/>
          <a:ext cx="11016329" cy="104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38">
                  <a:extLst>
                    <a:ext uri="{9D8B030D-6E8A-4147-A177-3AD203B41FA5}">
                      <a16:colId xmlns:a16="http://schemas.microsoft.com/office/drawing/2014/main" val="3699071937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417772421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651505629"/>
                    </a:ext>
                  </a:extLst>
                </a:gridCol>
                <a:gridCol w="843672">
                  <a:extLst>
                    <a:ext uri="{9D8B030D-6E8A-4147-A177-3AD203B41FA5}">
                      <a16:colId xmlns:a16="http://schemas.microsoft.com/office/drawing/2014/main" val="1897090920"/>
                    </a:ext>
                  </a:extLst>
                </a:gridCol>
                <a:gridCol w="1069966">
                  <a:extLst>
                    <a:ext uri="{9D8B030D-6E8A-4147-A177-3AD203B41FA5}">
                      <a16:colId xmlns:a16="http://schemas.microsoft.com/office/drawing/2014/main" val="799402133"/>
                    </a:ext>
                  </a:extLst>
                </a:gridCol>
                <a:gridCol w="1034536">
                  <a:extLst>
                    <a:ext uri="{9D8B030D-6E8A-4147-A177-3AD203B41FA5}">
                      <a16:colId xmlns:a16="http://schemas.microsoft.com/office/drawing/2014/main" val="868567302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4166215386"/>
                    </a:ext>
                  </a:extLst>
                </a:gridCol>
                <a:gridCol w="1136467">
                  <a:extLst>
                    <a:ext uri="{9D8B030D-6E8A-4147-A177-3AD203B41FA5}">
                      <a16:colId xmlns:a16="http://schemas.microsoft.com/office/drawing/2014/main" val="2778109660"/>
                    </a:ext>
                  </a:extLst>
                </a:gridCol>
                <a:gridCol w="1449975">
                  <a:extLst>
                    <a:ext uri="{9D8B030D-6E8A-4147-A177-3AD203B41FA5}">
                      <a16:colId xmlns:a16="http://schemas.microsoft.com/office/drawing/2014/main" val="1509640202"/>
                    </a:ext>
                  </a:extLst>
                </a:gridCol>
                <a:gridCol w="992775">
                  <a:extLst>
                    <a:ext uri="{9D8B030D-6E8A-4147-A177-3AD203B41FA5}">
                      <a16:colId xmlns:a16="http://schemas.microsoft.com/office/drawing/2014/main" val="3622289367"/>
                    </a:ext>
                  </a:extLst>
                </a:gridCol>
              </a:tblGrid>
              <a:tr h="400471">
                <a:tc>
                  <a:txBody>
                    <a:bodyPr/>
                    <a:lstStyle/>
                    <a:p>
                      <a:r>
                        <a:rPr lang="en-GB"/>
                        <a:t>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11:00</a:t>
                      </a:r>
                      <a:r>
                        <a:rPr lang="en-GB" baseline="0"/>
                        <a:t>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18161"/>
                  </a:ext>
                </a:extLst>
              </a:tr>
              <a:tr h="400471">
                <a:tc>
                  <a:txBody>
                    <a:bodyPr/>
                    <a:lstStyle/>
                    <a:p>
                      <a:r>
                        <a:rPr lang="en-GB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Mastering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Phonics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Foundation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Story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77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9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92" y="4430295"/>
            <a:ext cx="5013234" cy="2427705"/>
          </a:xfrm>
        </p:spPr>
        <p:txBody>
          <a:bodyPr>
            <a:normAutofit/>
          </a:bodyPr>
          <a:lstStyle/>
          <a:p>
            <a:r>
              <a:rPr lang="en-GB" b="1"/>
              <a:t>Foundation Subject Units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67202"/>
              </p:ext>
            </p:extLst>
          </p:nvPr>
        </p:nvGraphicFramePr>
        <p:xfrm>
          <a:off x="2710081" y="529376"/>
          <a:ext cx="88287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194">
                  <a:extLst>
                    <a:ext uri="{9D8B030D-6E8A-4147-A177-3AD203B41FA5}">
                      <a16:colId xmlns:a16="http://schemas.microsoft.com/office/drawing/2014/main" val="2408877298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1818549389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584403835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1388806725"/>
                    </a:ext>
                  </a:extLst>
                </a:gridCol>
              </a:tblGrid>
              <a:tr h="309561">
                <a:tc>
                  <a:txBody>
                    <a:bodyPr/>
                    <a:lstStyle/>
                    <a:p>
                      <a:r>
                        <a:rPr lang="en-GB"/>
                        <a:t>Year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42556"/>
                  </a:ext>
                </a:extLst>
              </a:tr>
              <a:tr h="349750">
                <a:tc>
                  <a:txBody>
                    <a:bodyPr/>
                    <a:lstStyle/>
                    <a:p>
                      <a:r>
                        <a:rPr lang="en-GB" b="1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Seasons</a:t>
                      </a:r>
                    </a:p>
                    <a:p>
                      <a:r>
                        <a:rPr lang="en-GB"/>
                        <a:t>Weather</a:t>
                      </a:r>
                    </a:p>
                    <a:p>
                      <a:r>
                        <a:rPr lang="en-GB"/>
                        <a:t>Human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Animals</a:t>
                      </a:r>
                    </a:p>
                    <a:p>
                      <a:r>
                        <a:rPr lang="en-GB" baseline="0"/>
                        <a:t>Plants</a:t>
                      </a:r>
                    </a:p>
                    <a:p>
                      <a:r>
                        <a:rPr lang="en-GB" baseline="0"/>
                        <a:t>Seasons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Materials</a:t>
                      </a:r>
                    </a:p>
                    <a:p>
                      <a:r>
                        <a:rPr lang="en-GB"/>
                        <a:t>Seasons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59624"/>
                  </a:ext>
                </a:extLst>
              </a:tr>
              <a:tr h="349751">
                <a:tc>
                  <a:txBody>
                    <a:bodyPr/>
                    <a:lstStyle/>
                    <a:p>
                      <a:r>
                        <a:rPr lang="en-GB" b="1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Local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89635"/>
                  </a:ext>
                </a:extLst>
              </a:tr>
              <a:tr h="349750">
                <a:tc>
                  <a:txBody>
                    <a:bodyPr/>
                    <a:lstStyle/>
                    <a:p>
                      <a:r>
                        <a:rPr lang="en-GB" b="1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Weather</a:t>
                      </a:r>
                    </a:p>
                    <a:p>
                      <a:r>
                        <a:rPr lang="en-GB"/>
                        <a:t>Seasons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Local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486700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GB" b="1"/>
                        <a:t>Art / 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Cooking</a:t>
                      </a:r>
                    </a:p>
                    <a:p>
                      <a:r>
                        <a:rPr lang="en-GB"/>
                        <a:t>Sewing</a:t>
                      </a:r>
                    </a:p>
                    <a:p>
                      <a:r>
                        <a:rPr lang="en-GB"/>
                        <a:t>Painting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Where food comes</a:t>
                      </a:r>
                      <a:r>
                        <a:rPr lang="en-GB" baseline="0"/>
                        <a:t> from</a:t>
                      </a:r>
                      <a:endParaRPr lang="en-GB"/>
                    </a:p>
                    <a:p>
                      <a:r>
                        <a:rPr lang="en-GB"/>
                        <a:t>Sculpture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Designing</a:t>
                      </a:r>
                    </a:p>
                    <a:p>
                      <a:r>
                        <a:rPr lang="en-GB"/>
                        <a:t>Drawing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87862"/>
                  </a:ext>
                </a:extLst>
              </a:tr>
              <a:tr h="393161">
                <a:tc>
                  <a:txBody>
                    <a:bodyPr/>
                    <a:lstStyle/>
                    <a:p>
                      <a:r>
                        <a:rPr lang="en-GB" b="1"/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Technology around us</a:t>
                      </a:r>
                    </a:p>
                    <a:p>
                      <a:r>
                        <a:rPr lang="en-GB"/>
                        <a:t>Digital Painting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Moving a robot</a:t>
                      </a:r>
                    </a:p>
                    <a:p>
                      <a:r>
                        <a:rPr lang="en-GB"/>
                        <a:t>Grouping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Digital writing</a:t>
                      </a:r>
                    </a:p>
                    <a:p>
                      <a:r>
                        <a:rPr lang="en-GB"/>
                        <a:t>Animation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92394"/>
                  </a:ext>
                </a:extLst>
              </a:tr>
            </a:tbl>
          </a:graphicData>
        </a:graphic>
      </p:graphicFrame>
      <p:pic>
        <p:nvPicPr>
          <p:cNvPr id="4" name="Picture 3" descr="Przedszkole Miejskie Nr 27 w Jaworzni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2870143"/>
            <a:ext cx="2031727" cy="8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2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73335"/>
              </p:ext>
            </p:extLst>
          </p:nvPr>
        </p:nvGraphicFramePr>
        <p:xfrm>
          <a:off x="2710081" y="529376"/>
          <a:ext cx="882877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194">
                  <a:extLst>
                    <a:ext uri="{9D8B030D-6E8A-4147-A177-3AD203B41FA5}">
                      <a16:colId xmlns:a16="http://schemas.microsoft.com/office/drawing/2014/main" val="2408877298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1818549389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584403835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1388806725"/>
                    </a:ext>
                  </a:extLst>
                </a:gridCol>
              </a:tblGrid>
              <a:tr h="309561">
                <a:tc>
                  <a:txBody>
                    <a:bodyPr/>
                    <a:lstStyle/>
                    <a:p>
                      <a:r>
                        <a:rPr lang="en-GB"/>
                        <a:t>Year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42556"/>
                  </a:ext>
                </a:extLst>
              </a:tr>
              <a:tr h="349750">
                <a:tc>
                  <a:txBody>
                    <a:bodyPr/>
                    <a:lstStyle/>
                    <a:p>
                      <a:r>
                        <a:rPr lang="en-GB" b="1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Animals</a:t>
                      </a:r>
                    </a:p>
                    <a:p>
                      <a:r>
                        <a:rPr lang="en-GB"/>
                        <a:t>Living things</a:t>
                      </a:r>
                    </a:p>
                    <a:p>
                      <a:r>
                        <a:rPr lang="en-GB"/>
                        <a:t>Habitats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Animals </a:t>
                      </a:r>
                    </a:p>
                    <a:p>
                      <a:r>
                        <a:rPr lang="en-GB"/>
                        <a:t>Humans</a:t>
                      </a:r>
                    </a:p>
                    <a:p>
                      <a:r>
                        <a:rPr lang="en-GB"/>
                        <a:t>Plants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59624"/>
                  </a:ext>
                </a:extLst>
              </a:tr>
              <a:tr h="349751">
                <a:tc>
                  <a:txBody>
                    <a:bodyPr/>
                    <a:lstStyle/>
                    <a:p>
                      <a:r>
                        <a:rPr lang="en-GB" b="1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Carnival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Great</a:t>
                      </a:r>
                      <a:r>
                        <a:rPr lang="en-GB" baseline="0"/>
                        <a:t> Fire of London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89635"/>
                  </a:ext>
                </a:extLst>
              </a:tr>
              <a:tr h="349750">
                <a:tc>
                  <a:txBody>
                    <a:bodyPr/>
                    <a:lstStyle/>
                    <a:p>
                      <a:r>
                        <a:rPr lang="en-GB" b="1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Continents</a:t>
                      </a:r>
                    </a:p>
                    <a:p>
                      <a:r>
                        <a:rPr lang="en-GB"/>
                        <a:t>Oceans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Hot</a:t>
                      </a:r>
                      <a:r>
                        <a:rPr lang="en-GB" baseline="0"/>
                        <a:t> and cold places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Contrasting</a:t>
                      </a:r>
                      <a:r>
                        <a:rPr lang="en-GB" baseline="0"/>
                        <a:t> locality - Africa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486700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GB" b="1"/>
                        <a:t>Art / 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Winding mechanisms</a:t>
                      </a:r>
                    </a:p>
                    <a:p>
                      <a:r>
                        <a:rPr lang="en-GB" baseline="0"/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Painting </a:t>
                      </a:r>
                    </a:p>
                    <a:p>
                      <a:r>
                        <a:rPr lang="en-GB"/>
                        <a:t>Printing</a:t>
                      </a:r>
                    </a:p>
                    <a:p>
                      <a:r>
                        <a:rPr lang="en-GB"/>
                        <a:t>Puppets</a:t>
                      </a:r>
                      <a:r>
                        <a:rPr lang="en-GB" baseline="0"/>
                        <a:t>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Drawing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Cooking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/>
                        <a:t>Collage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87862"/>
                  </a:ext>
                </a:extLst>
              </a:tr>
              <a:tr h="393161">
                <a:tc>
                  <a:txBody>
                    <a:bodyPr/>
                    <a:lstStyle/>
                    <a:p>
                      <a:r>
                        <a:rPr lang="en-GB" b="1"/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Technology around us</a:t>
                      </a:r>
                    </a:p>
                    <a:p>
                      <a:r>
                        <a:rPr lang="en-GB"/>
                        <a:t>Digital Photography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Robot Algorithms</a:t>
                      </a:r>
                    </a:p>
                    <a:p>
                      <a:r>
                        <a:rPr lang="en-GB"/>
                        <a:t>Pictograms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Making Music</a:t>
                      </a:r>
                    </a:p>
                    <a:p>
                      <a:r>
                        <a:rPr lang="en-GB"/>
                        <a:t>Creating</a:t>
                      </a:r>
                      <a:r>
                        <a:rPr lang="en-GB" baseline="0"/>
                        <a:t> Quizzes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9239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124095"/>
            <a:ext cx="2036240" cy="14509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4972" y="5133703"/>
            <a:ext cx="4059645" cy="1724297"/>
          </a:xfrm>
        </p:spPr>
        <p:txBody>
          <a:bodyPr>
            <a:normAutofit/>
          </a:bodyPr>
          <a:lstStyle/>
          <a:p>
            <a:r>
              <a:rPr lang="en-GB" b="1"/>
              <a:t>Foundation Subject Units</a:t>
            </a:r>
          </a:p>
        </p:txBody>
      </p:sp>
    </p:spTree>
    <p:extLst>
      <p:ext uri="{BB962C8B-B14F-4D97-AF65-F5344CB8AC3E}">
        <p14:creationId xmlns:p14="http://schemas.microsoft.com/office/powerpoint/2010/main" val="82053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7717"/>
            <a:ext cx="10058400" cy="1371600"/>
          </a:xfrm>
        </p:spPr>
        <p:txBody>
          <a:bodyPr/>
          <a:lstStyle/>
          <a:p>
            <a:r>
              <a:rPr lang="en-GB" b="1"/>
              <a:t>English</a:t>
            </a:r>
            <a:r>
              <a:rPr lang="en-GB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1358"/>
              </p:ext>
            </p:extLst>
          </p:nvPr>
        </p:nvGraphicFramePr>
        <p:xfrm>
          <a:off x="1066800" y="1475064"/>
          <a:ext cx="100584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1429821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412521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Year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Year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43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Capital</a:t>
                      </a:r>
                      <a:r>
                        <a:rPr lang="en-GB" baseline="0"/>
                        <a:t> Letters and Full Stops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Capital</a:t>
                      </a:r>
                      <a:r>
                        <a:rPr lang="en-GB" baseline="0"/>
                        <a:t> Letters and Full Stops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Finger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Finger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6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Simple adjectives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Adjectives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Handwriting –</a:t>
                      </a:r>
                      <a:r>
                        <a:rPr lang="en-GB" baseline="0"/>
                        <a:t> letter formation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Verbs and Adverbs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0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Spellings &amp; phonics application to simple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Conjunctions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Whole class reading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Cursive Handwriting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2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Spellings &amp; Phonics application to complex sentences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2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Whole Class reading</a:t>
                      </a:r>
                      <a:r>
                        <a:rPr lang="en-GB" baseline="0"/>
                        <a:t> session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26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Every Child reads 1:1 to an 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Every Child reads 1:1 to an adult</a:t>
                      </a:r>
                      <a:r>
                        <a:rPr lang="en-GB" baseline="0"/>
                        <a:t> daily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00736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5939245"/>
            <a:ext cx="10058400" cy="48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Information about what we learn and the texts used within English can be found on the school Website </a:t>
            </a:r>
          </a:p>
        </p:txBody>
      </p:sp>
      <p:pic>
        <p:nvPicPr>
          <p:cNvPr id="3" name="Picture 2" descr="Free vector graphic: Book, Shelf, Bookshelf, Literature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1" y="-306187"/>
            <a:ext cx="4427913" cy="22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3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1" y="462381"/>
            <a:ext cx="10058400" cy="1371600"/>
          </a:xfrm>
        </p:spPr>
        <p:txBody>
          <a:bodyPr/>
          <a:lstStyle/>
          <a:p>
            <a:r>
              <a:rPr lang="en-GB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1" y="1624975"/>
            <a:ext cx="10245633" cy="4514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/>
              <a:t>Between 20 mins and half an hour a day</a:t>
            </a:r>
          </a:p>
          <a:p>
            <a:r>
              <a:rPr lang="en-GB" sz="2400"/>
              <a:t>Children streamed across each Year Group – taught at an appropriate level while still providing challenge.</a:t>
            </a:r>
          </a:p>
          <a:p>
            <a:r>
              <a:rPr lang="en-GB" sz="2400"/>
              <a:t>Groups flexible and changes made where necessary</a:t>
            </a:r>
          </a:p>
          <a:p>
            <a:r>
              <a:rPr lang="en-GB" sz="2400"/>
              <a:t>Through an intervention called Toe by Toe, some children receive a more structured approach in addition to Phonics. This ensures they retain their core learning.</a:t>
            </a:r>
          </a:p>
          <a:p>
            <a:endParaRPr lang="en-GB" sz="2400"/>
          </a:p>
        </p:txBody>
      </p:sp>
      <p:pic>
        <p:nvPicPr>
          <p:cNvPr id="4" name="Picture 3" descr="Letter Names and Sounds | #GoOpen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68" y="262875"/>
            <a:ext cx="2128138" cy="17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5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49" y="173736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u="sng"/>
              <a:t>Mastering number</a:t>
            </a:r>
          </a:p>
          <a:p>
            <a:pPr lvl="1"/>
            <a:r>
              <a:rPr lang="en-GB" sz="2000"/>
              <a:t>Short daily session focusing on number fluency and fact families</a:t>
            </a:r>
          </a:p>
          <a:p>
            <a:pPr marL="0" indent="0">
              <a:buNone/>
            </a:pPr>
            <a:r>
              <a:rPr lang="en-GB" sz="2400" b="1" u="sng"/>
              <a:t>Autumn Term Core Learning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89104"/>
              </p:ext>
            </p:extLst>
          </p:nvPr>
        </p:nvGraphicFramePr>
        <p:xfrm>
          <a:off x="1674949" y="333223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277816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5928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Year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Year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Place Value to</a:t>
                      </a:r>
                      <a:r>
                        <a:rPr lang="en-GB" baseline="0"/>
                        <a:t> 10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Place Value – Numbers to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6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Addition and Subtraction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Addition</a:t>
                      </a:r>
                      <a:r>
                        <a:rPr lang="en-GB" baseline="0"/>
                        <a:t> and Subtraction to 100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2D</a:t>
                      </a:r>
                      <a:r>
                        <a:rPr lang="en-GB" baseline="0"/>
                        <a:t> and 3D </a:t>
                      </a:r>
                      <a:r>
                        <a:rPr lang="en-GB"/>
                        <a:t>Shapes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Shape – vocabulary of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94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Symmetry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317409"/>
                  </a:ext>
                </a:extLst>
              </a:tr>
            </a:tbl>
          </a:graphicData>
        </a:graphic>
      </p:graphicFrame>
      <p:pic>
        <p:nvPicPr>
          <p:cNvPr id="5" name="Picture 4" descr="Vector Bubble Numbers by Sedj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43" y="287614"/>
            <a:ext cx="3176963" cy="1868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7687" y="5669280"/>
            <a:ext cx="708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Spring / Summer term learning can be found on Year 1 and 2 class pages on website.</a:t>
            </a:r>
          </a:p>
        </p:txBody>
      </p:sp>
    </p:spTree>
    <p:extLst>
      <p:ext uri="{BB962C8B-B14F-4D97-AF65-F5344CB8AC3E}">
        <p14:creationId xmlns:p14="http://schemas.microsoft.com/office/powerpoint/2010/main" val="596326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122015C235D47A34EDC57E132A5FC" ma:contentTypeVersion="13" ma:contentTypeDescription="Create a new document." ma:contentTypeScope="" ma:versionID="3eec4fa01a2c7d8720b14ad0eb0b5cb7">
  <xsd:schema xmlns:xsd="http://www.w3.org/2001/XMLSchema" xmlns:xs="http://www.w3.org/2001/XMLSchema" xmlns:p="http://schemas.microsoft.com/office/2006/metadata/properties" xmlns:ns2="916f1216-0fbf-4c78-8297-5555aef6c223" xmlns:ns3="8a4d1076-0902-4a04-870b-d197e9281adf" targetNamespace="http://schemas.microsoft.com/office/2006/metadata/properties" ma:root="true" ma:fieldsID="523182ab0d61b5c748b09deabf9328cb" ns2:_="" ns3:_="">
    <xsd:import namespace="916f1216-0fbf-4c78-8297-5555aef6c223"/>
    <xsd:import namespace="8a4d1076-0902-4a04-870b-d197e9281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f1216-0fbf-4c78-8297-5555aef6c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cb8c78b-8e31-4a0f-b610-fb1bf4bbb2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d1076-0902-4a04-870b-d197e9281ad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e54e2a8-2f72-4cf4-9e0e-554815fd9be0}" ma:internalName="TaxCatchAll" ma:showField="CatchAllData" ma:web="8a4d1076-0902-4a04-870b-d197e9281a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4d1076-0902-4a04-870b-d197e9281adf" xsi:nil="true"/>
    <lcf76f155ced4ddcb4097134ff3c332f xmlns="916f1216-0fbf-4c78-8297-5555aef6c2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AA11E8-8DFB-46A2-8A07-D28C16DAA5B5}">
  <ds:schemaRefs>
    <ds:schemaRef ds:uri="8a4d1076-0902-4a04-870b-d197e9281adf"/>
    <ds:schemaRef ds:uri="916f1216-0fbf-4c78-8297-5555aef6c2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1BDB75-B1DC-4918-B01B-2EA9B3F88C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88362-8889-4631-913D-B783F33F1595}">
  <ds:schemaRefs>
    <ds:schemaRef ds:uri="8a4d1076-0902-4a04-870b-d197e9281adf"/>
    <ds:schemaRef ds:uri="916f1216-0fbf-4c78-8297-5555aef6c22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Savon</vt:lpstr>
      <vt:lpstr>Welcome to Year 1 and 2</vt:lpstr>
      <vt:lpstr>The Team: Teachers</vt:lpstr>
      <vt:lpstr>The Team: Teaching Assistants</vt:lpstr>
      <vt:lpstr>A Typical Day</vt:lpstr>
      <vt:lpstr>Foundation Subject Units</vt:lpstr>
      <vt:lpstr>Foundation Subject Units</vt:lpstr>
      <vt:lpstr>English </vt:lpstr>
      <vt:lpstr>Phonics</vt:lpstr>
      <vt:lpstr>Maths </vt:lpstr>
      <vt:lpstr>Maths </vt:lpstr>
      <vt:lpstr>PHONICS CHECK in Y1 and SATS in Y2</vt:lpstr>
      <vt:lpstr>Visits</vt:lpstr>
      <vt:lpstr>PE/ Sport</vt:lpstr>
      <vt:lpstr>Enrichment – Alternate Fridays</vt:lpstr>
      <vt:lpstr>Home Learning</vt:lpstr>
      <vt:lpstr>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 and 4</dc:title>
  <dc:creator>Sian Rapsey</dc:creator>
  <cp:revision>2</cp:revision>
  <cp:lastPrinted>2022-09-21T09:54:28Z</cp:lastPrinted>
  <dcterms:created xsi:type="dcterms:W3CDTF">2022-09-05T19:44:16Z</dcterms:created>
  <dcterms:modified xsi:type="dcterms:W3CDTF">2024-09-18T07:16:43Z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0x01010092A122015C235D47A34EDC57E132A5FC</vt:lpwstr>
  </property>
  <property fmtid="{D5CDD505-2E9C-101B-9397-08002B2CF9AE}" pid="3" name="Order">
    <vt:r8>17800</vt:r8>
  </property>
  <property fmtid="{D5CDD505-2E9C-101B-9397-08002B2CF9AE}" pid="4" name="MediaServiceImageTags">
    <vt:lpwstr/>
  </property>
</Properties>
</file>