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Lst>
  <p:sldIdLst>
    <p:sldId id="256" r:id="rId2"/>
    <p:sldId id="257" r:id="rId3"/>
    <p:sldId id="262" r:id="rId4"/>
    <p:sldId id="272" r:id="rId5"/>
    <p:sldId id="263" r:id="rId6"/>
    <p:sldId id="267" r:id="rId7"/>
    <p:sldId id="268" r:id="rId8"/>
    <p:sldId id="269" r:id="rId9"/>
    <p:sldId id="258" r:id="rId10"/>
    <p:sldId id="259" r:id="rId11"/>
    <p:sldId id="260" r:id="rId12"/>
    <p:sldId id="261"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5F8A1-2ADA-94C0-85BD-A984DEDEB13E}" v="35" dt="2023-03-15T17:02:50.215"/>
    <p1510:client id="{358E2392-5626-4ABD-AD7F-4B81CFFD49D8}" v="62" dt="2023-03-15T07:21:00.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537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C6B4A9-1611-4792-9094-5F34BCA07E0B}" type="datetimeFigureOut">
              <a:rPr lang="en-US" smtClean="0"/>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6053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836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133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680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712588-04B1-427B-82EE-E8DB90309F08}" type="datetimeFigureOut">
              <a:rPr lang="en-US" smtClean="0"/>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11292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93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089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602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1231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304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73942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mp"/><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file:///\\10.145.135.252\Public\Staff\Subject%20Leaders\Literacy\Key%20Stage%201%20Phonics\Twinkl%20Phonics\Level%203\Level%203%20Week%204%20-%20ai%20ee%20igh%20oa\Lesson%202\Level%203%20Week%204%20Lesson%202.pptx"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Comic Sans MS" panose="030F0702030302020204" pitchFamily="66" charset="0"/>
              </a:rPr>
              <a:t>Early Years</a:t>
            </a:r>
            <a:r>
              <a:rPr lang="en-GB" dirty="0"/>
              <a:t>	</a:t>
            </a:r>
          </a:p>
        </p:txBody>
      </p:sp>
      <p:sp>
        <p:nvSpPr>
          <p:cNvPr id="3" name="Subtitle 2"/>
          <p:cNvSpPr>
            <a:spLocks noGrp="1"/>
          </p:cNvSpPr>
          <p:nvPr>
            <p:ph type="subTitle" idx="1"/>
          </p:nvPr>
        </p:nvSpPr>
        <p:spPr>
          <a:xfrm>
            <a:off x="1496291" y="3702846"/>
            <a:ext cx="9144000" cy="1655762"/>
          </a:xfrm>
        </p:spPr>
        <p:txBody>
          <a:bodyPr/>
          <a:lstStyle/>
          <a:p>
            <a:r>
              <a:rPr lang="en-GB" dirty="0">
                <a:latin typeface="Comic Sans MS" panose="030F0702030302020204" pitchFamily="66" charset="0"/>
              </a:rPr>
              <a:t>Brookside Academy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029" y="101599"/>
            <a:ext cx="4020897" cy="30156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55" y="3509963"/>
            <a:ext cx="4020897" cy="3015673"/>
          </a:xfrm>
          <a:prstGeom prst="rect">
            <a:avLst/>
          </a:prstGeom>
        </p:spPr>
      </p:pic>
    </p:spTree>
    <p:extLst>
      <p:ext uri="{BB962C8B-B14F-4D97-AF65-F5344CB8AC3E}">
        <p14:creationId xmlns:p14="http://schemas.microsoft.com/office/powerpoint/2010/main" val="429113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a:latin typeface="Comic Sans MS" panose="030F0702030302020204" pitchFamily="66" charset="0"/>
              </a:rPr>
              <a:t>Writing</a:t>
            </a:r>
          </a:p>
        </p:txBody>
      </p:sp>
      <p:sp>
        <p:nvSpPr>
          <p:cNvPr id="3" name="Content Placeholder 2"/>
          <p:cNvSpPr>
            <a:spLocks noGrp="1"/>
          </p:cNvSpPr>
          <p:nvPr>
            <p:ph idx="1"/>
          </p:nvPr>
        </p:nvSpPr>
        <p:spPr/>
        <p:txBody>
          <a:bodyPr>
            <a:normAutofit/>
          </a:bodyPr>
          <a:lstStyle/>
          <a:p>
            <a:r>
              <a:rPr lang="en-GB" sz="2400" dirty="0">
                <a:latin typeface="Comic Sans MS" panose="030F0702030302020204" pitchFamily="66" charset="0"/>
              </a:rPr>
              <a:t>Writing in the Early Years starts with mark-making.</a:t>
            </a:r>
          </a:p>
          <a:p>
            <a:r>
              <a:rPr lang="en-GB" sz="2400" dirty="0">
                <a:latin typeface="Comic Sans MS" panose="030F0702030302020204" pitchFamily="66" charset="0"/>
              </a:rPr>
              <a:t>Funky Fingers – building muscles and strength required for a good pencil grip, good handwriting style and stamina.</a:t>
            </a:r>
          </a:p>
          <a:p>
            <a:r>
              <a:rPr lang="en-GB" sz="2400" dirty="0">
                <a:latin typeface="Comic Sans MS" panose="030F0702030302020204" pitchFamily="66" charset="0"/>
              </a:rPr>
              <a:t>Sometimes the children practise their handwriting as a stand-alone lesson, but we also practise writing in Phonics and child-initiated writing opportunities are aplenty during Exploring Time. </a:t>
            </a:r>
          </a:p>
          <a:p>
            <a:r>
              <a:rPr lang="en-GB" sz="2400" dirty="0">
                <a:latin typeface="Comic Sans MS" panose="030F0702030302020204" pitchFamily="66" charset="0"/>
              </a:rPr>
              <a:t>The importance of children ‘having a go’ and being confident to sound out words for themselves and write phonetically plausible attempts at words. </a:t>
            </a:r>
          </a:p>
          <a:p>
            <a:r>
              <a:rPr lang="en-GB" sz="2400" dirty="0">
                <a:latin typeface="Comic Sans MS" panose="030F0702030302020204" pitchFamily="66" charset="0"/>
              </a:rPr>
              <a:t>Some examples of children’s writing at different stages of development.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996" y="168564"/>
            <a:ext cx="2615045" cy="19612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56" y="168564"/>
            <a:ext cx="1918084" cy="14385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333" y="4951845"/>
            <a:ext cx="2313708" cy="1735282"/>
          </a:xfrm>
          <a:prstGeom prst="rect">
            <a:avLst/>
          </a:prstGeom>
        </p:spPr>
      </p:pic>
    </p:spTree>
    <p:extLst>
      <p:ext uri="{BB962C8B-B14F-4D97-AF65-F5344CB8AC3E}">
        <p14:creationId xmlns:p14="http://schemas.microsoft.com/office/powerpoint/2010/main" val="208250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dirty="0">
                <a:latin typeface="Comic Sans MS" panose="030F0702030302020204" pitchFamily="66" charset="0"/>
              </a:rPr>
              <a:t>Writing Examples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3265" y="1825625"/>
            <a:ext cx="5805470"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78" y="1542472"/>
            <a:ext cx="3922376" cy="29417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502" y="1496290"/>
            <a:ext cx="3983952" cy="2987964"/>
          </a:xfrm>
          <a:prstGeom prst="rect">
            <a:avLst/>
          </a:prstGeom>
        </p:spPr>
      </p:pic>
    </p:spTree>
    <p:extLst>
      <p:ext uri="{BB962C8B-B14F-4D97-AF65-F5344CB8AC3E}">
        <p14:creationId xmlns:p14="http://schemas.microsoft.com/office/powerpoint/2010/main" val="218638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a:latin typeface="Comic Sans MS" panose="030F0702030302020204" pitchFamily="66" charset="0"/>
              </a:rPr>
              <a:t>Maths</a:t>
            </a:r>
          </a:p>
        </p:txBody>
      </p:sp>
      <p:sp>
        <p:nvSpPr>
          <p:cNvPr id="3" name="Content Placeholder 2"/>
          <p:cNvSpPr>
            <a:spLocks noGrp="1"/>
          </p:cNvSpPr>
          <p:nvPr>
            <p:ph idx="1"/>
          </p:nvPr>
        </p:nvSpPr>
        <p:spPr>
          <a:xfrm>
            <a:off x="120374" y="2013364"/>
            <a:ext cx="10515600" cy="4351338"/>
          </a:xfrm>
        </p:spPr>
        <p:txBody>
          <a:bodyPr vert="horz" lIns="91440" tIns="45720" rIns="91440" bIns="45720" rtlCol="0" anchor="t">
            <a:normAutofit/>
          </a:bodyPr>
          <a:lstStyle/>
          <a:p>
            <a:pPr marL="0" indent="0">
              <a:buNone/>
            </a:pPr>
            <a:endParaRPr lang="en-GB" dirty="0"/>
          </a:p>
          <a:p>
            <a:r>
              <a:rPr lang="en-GB" dirty="0">
                <a:solidFill>
                  <a:srgbClr val="FF0000"/>
                </a:solidFill>
              </a:rPr>
              <a:t>End of Year expectations – </a:t>
            </a:r>
          </a:p>
          <a:p>
            <a:endParaRPr lang="en-GB" dirty="0"/>
          </a:p>
          <a:p>
            <a:r>
              <a:rPr lang="en-GB" dirty="0"/>
              <a:t>Heavy focus on number as this is the foundations of                all mathematical learning further into KS1. </a:t>
            </a:r>
          </a:p>
          <a:p>
            <a:pPr marL="0" indent="0">
              <a:buNone/>
            </a:pPr>
            <a:endParaRPr lang="en-GB" dirty="0">
              <a:cs typeface="Calibri"/>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666" y="1843546"/>
            <a:ext cx="3613261" cy="48931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49478" y="4560105"/>
            <a:ext cx="2152073" cy="16140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09" y="145617"/>
            <a:ext cx="2240011" cy="1680008"/>
          </a:xfrm>
          <a:prstGeom prst="rect">
            <a:avLst/>
          </a:prstGeom>
        </p:spPr>
      </p:pic>
      <p:sp>
        <p:nvSpPr>
          <p:cNvPr id="7" name="AutoShape 2" descr="https://numbersensemaths.com/media/2811/ey5l-structured-dot-patterns.png?anchor=center&amp;mode=crop&amp;width=600&amp;rnd=132788763180000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9159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    How can you help your child reach these?                     </a:t>
            </a:r>
          </a:p>
        </p:txBody>
      </p:sp>
      <p:sp>
        <p:nvSpPr>
          <p:cNvPr id="3" name="Content Placeholder 2"/>
          <p:cNvSpPr>
            <a:spLocks noGrp="1"/>
          </p:cNvSpPr>
          <p:nvPr>
            <p:ph idx="1"/>
          </p:nvPr>
        </p:nvSpPr>
        <p:spPr>
          <a:xfrm>
            <a:off x="600364" y="1625600"/>
            <a:ext cx="10753436" cy="5232400"/>
          </a:xfrm>
        </p:spPr>
        <p:txBody>
          <a:bodyPr>
            <a:normAutofit/>
          </a:bodyPr>
          <a:lstStyle/>
          <a:p>
            <a:pPr fontAlgn="base"/>
            <a:r>
              <a:rPr lang="en-GB" sz="2200" dirty="0"/>
              <a:t>Look at numerals on birthday cards and talk about age. ‘Yesterday you were 3 and now you are 4!’ This can help with recognising and ordering numbers, as well as number formation. You could also encourage your child to draw over the top of the numbers with their finger.</a:t>
            </a:r>
          </a:p>
          <a:p>
            <a:pPr fontAlgn="base"/>
            <a:r>
              <a:rPr lang="en-GB" sz="2200" dirty="0"/>
              <a:t>Use mathematical language such as 'You can have one </a:t>
            </a:r>
            <a:r>
              <a:rPr lang="en-GB" sz="2200" i="1" dirty="0"/>
              <a:t>more,</a:t>
            </a:r>
            <a:r>
              <a:rPr lang="en-GB" sz="2200" dirty="0"/>
              <a:t>' and 'We haven't got any </a:t>
            </a:r>
            <a:r>
              <a:rPr lang="en-GB" sz="2200" i="1" dirty="0"/>
              <a:t>left</a:t>
            </a:r>
            <a:r>
              <a:rPr lang="en-GB" sz="2200" dirty="0"/>
              <a:t>!' This helps your child learn the concept of ‘how many’.</a:t>
            </a:r>
          </a:p>
          <a:p>
            <a:pPr fontAlgn="base"/>
            <a:r>
              <a:rPr lang="en-GB" sz="2200" dirty="0"/>
              <a:t>Similarly, when pouring drinks with your child, use the vocabulary of ‘It’s nearly </a:t>
            </a:r>
            <a:r>
              <a:rPr lang="en-GB" sz="2200" i="1" dirty="0"/>
              <a:t>full</a:t>
            </a:r>
            <a:r>
              <a:rPr lang="en-GB" sz="2200" dirty="0"/>
              <a:t>, be careful we don’t spill any!’ or ‘Have you drunk it all? Your cup is </a:t>
            </a:r>
            <a:r>
              <a:rPr lang="en-GB" sz="2200" i="1" dirty="0"/>
              <a:t>empty</a:t>
            </a:r>
            <a:r>
              <a:rPr lang="en-GB" sz="2200" dirty="0"/>
              <a:t>!’</a:t>
            </a:r>
          </a:p>
          <a:p>
            <a:pPr fontAlgn="base"/>
            <a:r>
              <a:rPr lang="en-GB" sz="2200" dirty="0"/>
              <a:t>Keeping with the theme of mathematical vocabulary, language related to size is something you probably use often, without realising. Think how many times you have said, 'You're getting really tall!’, ‘These shoes are too small for you now,’ or ‘Your new coat is a bit big, you’ll grow into it!'</a:t>
            </a:r>
          </a:p>
          <a:p>
            <a:pPr fontAlgn="base"/>
            <a:r>
              <a:rPr lang="en-GB" sz="2200" dirty="0"/>
              <a:t>Use appropriate words to help your child learn about ordinal numbers, such as 'We'll have our tea </a:t>
            </a:r>
            <a:r>
              <a:rPr lang="en-GB" sz="2200" i="1" dirty="0"/>
              <a:t>first</a:t>
            </a:r>
            <a:r>
              <a:rPr lang="en-GB" sz="2200" dirty="0"/>
              <a:t> and then we'll go out to play.' When out at the park, riding bikes for example, find those opportunities to comment, ‘Emily was </a:t>
            </a:r>
            <a:r>
              <a:rPr lang="en-GB" sz="2200" i="1" dirty="0"/>
              <a:t>first</a:t>
            </a:r>
            <a:r>
              <a:rPr lang="en-GB" sz="2200" dirty="0"/>
              <a:t> in the race, Amirah came </a:t>
            </a:r>
            <a:r>
              <a:rPr lang="en-GB" sz="2200" i="1" dirty="0"/>
              <a:t>second</a:t>
            </a:r>
            <a:r>
              <a:rPr lang="en-GB" sz="2200" dirty="0"/>
              <a:t>!’</a:t>
            </a:r>
          </a:p>
          <a:p>
            <a:endParaRPr lang="en-GB" dirty="0"/>
          </a:p>
        </p:txBody>
      </p:sp>
    </p:spTree>
    <p:extLst>
      <p:ext uri="{BB962C8B-B14F-4D97-AF65-F5344CB8AC3E}">
        <p14:creationId xmlns:p14="http://schemas.microsoft.com/office/powerpoint/2010/main" val="22151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09" y="166254"/>
            <a:ext cx="8063346" cy="369332"/>
          </a:xfrm>
          <a:prstGeom prst="rect">
            <a:avLst/>
          </a:prstGeom>
        </p:spPr>
        <p:txBody>
          <a:bodyPr wrap="square">
            <a:spAutoFit/>
          </a:bodyPr>
          <a:lstStyle/>
          <a:p>
            <a:pPr fontAlgn="base"/>
            <a:endParaRPr lang="en-GB" dirty="0"/>
          </a:p>
        </p:txBody>
      </p:sp>
      <p:sp>
        <p:nvSpPr>
          <p:cNvPr id="5" name="Title 4"/>
          <p:cNvSpPr>
            <a:spLocks noGrp="1"/>
          </p:cNvSpPr>
          <p:nvPr>
            <p:ph type="title"/>
          </p:nvPr>
        </p:nvSpPr>
        <p:spPr>
          <a:xfrm>
            <a:off x="838200" y="251712"/>
            <a:ext cx="10515600" cy="567748"/>
          </a:xfrm>
        </p:spPr>
        <p:txBody>
          <a:bodyPr>
            <a:normAutofit fontScale="90000"/>
          </a:bodyPr>
          <a:lstStyle/>
          <a:p>
            <a:r>
              <a:rPr lang="en-GB" dirty="0">
                <a:solidFill>
                  <a:srgbClr val="FF0000"/>
                </a:solidFill>
              </a:rPr>
              <a:t>       How can you help your child reach these? </a:t>
            </a:r>
          </a:p>
        </p:txBody>
      </p:sp>
      <p:sp>
        <p:nvSpPr>
          <p:cNvPr id="6" name="Content Placeholder 5"/>
          <p:cNvSpPr>
            <a:spLocks noGrp="1"/>
          </p:cNvSpPr>
          <p:nvPr>
            <p:ph idx="1"/>
          </p:nvPr>
        </p:nvSpPr>
        <p:spPr>
          <a:xfrm>
            <a:off x="764309" y="904918"/>
            <a:ext cx="10515600" cy="4351338"/>
          </a:xfrm>
        </p:spPr>
        <p:txBody>
          <a:bodyPr>
            <a:noAutofit/>
          </a:bodyPr>
          <a:lstStyle/>
          <a:p>
            <a:pPr fontAlgn="base"/>
            <a:r>
              <a:rPr lang="en-GB" sz="2400" dirty="0"/>
              <a:t>Add in time language to general conversations with your child, using words such as next, after that, later, soon. For example, ‘You can brush your teeth </a:t>
            </a:r>
            <a:r>
              <a:rPr lang="en-GB" sz="2400" i="1" dirty="0"/>
              <a:t>after</a:t>
            </a:r>
            <a:r>
              <a:rPr lang="en-GB" sz="2400" dirty="0"/>
              <a:t> your breakfast,’ or ‘We need to go to the shop </a:t>
            </a:r>
            <a:r>
              <a:rPr lang="en-GB" sz="2400" i="1" dirty="0"/>
              <a:t>before</a:t>
            </a:r>
            <a:r>
              <a:rPr lang="en-GB" sz="2400" dirty="0"/>
              <a:t> we go to school.’ Modelling this vocabulary, and using it regularly will encourage children to naturally use it in their everyday language.</a:t>
            </a:r>
          </a:p>
          <a:p>
            <a:pPr fontAlgn="base"/>
            <a:r>
              <a:rPr lang="en-GB" sz="2400" dirty="0"/>
              <a:t>Also include language related to position in your everyday conversations too. If you’re looking for something or encouraging your child to tidy up, ask them 'Is your book </a:t>
            </a:r>
            <a:r>
              <a:rPr lang="en-GB" sz="2400" i="1" dirty="0"/>
              <a:t>under</a:t>
            </a:r>
            <a:r>
              <a:rPr lang="en-GB" sz="2400" dirty="0"/>
              <a:t> the bed?’ or ‘Have you looked </a:t>
            </a:r>
            <a:r>
              <a:rPr lang="en-GB" sz="2400" i="1" dirty="0"/>
              <a:t>next to</a:t>
            </a:r>
            <a:r>
              <a:rPr lang="en-GB" sz="2400" dirty="0"/>
              <a:t> the toy box?’</a:t>
            </a:r>
          </a:p>
          <a:p>
            <a:pPr fontAlgn="base"/>
            <a:r>
              <a:rPr lang="en-GB" sz="2400" dirty="0"/>
              <a:t>If you enjoy baking with your child, look for those opportunities to talk about what you are doing. For example, when weighing out the ingredients use language such as ‘We need </a:t>
            </a:r>
            <a:r>
              <a:rPr lang="en-GB" sz="2400" i="1" dirty="0"/>
              <a:t>3 scoops</a:t>
            </a:r>
            <a:r>
              <a:rPr lang="en-GB" sz="2400" dirty="0"/>
              <a:t> of flour and </a:t>
            </a:r>
            <a:r>
              <a:rPr lang="en-GB" sz="2400" i="1" dirty="0"/>
              <a:t>2</a:t>
            </a:r>
            <a:r>
              <a:rPr lang="en-GB" sz="2400" dirty="0"/>
              <a:t> </a:t>
            </a:r>
            <a:r>
              <a:rPr lang="en-GB" sz="2400" i="1" dirty="0"/>
              <a:t>cups</a:t>
            </a:r>
            <a:r>
              <a:rPr lang="en-GB" sz="2400" dirty="0"/>
              <a:t> of water.’</a:t>
            </a:r>
          </a:p>
          <a:p>
            <a:pPr fontAlgn="base"/>
            <a:r>
              <a:rPr lang="en-GB" sz="2400" dirty="0"/>
              <a:t>On the way up to bed, count the stairs. Sometimes, when children move onto counting objects, they may miss out a number, for example ‘1, 2, 3, 4, 6, 7…’ By counting the stairs regularly, they have a firm understanding of the order of numbers before they transfer this to counting items.</a:t>
            </a:r>
          </a:p>
        </p:txBody>
      </p:sp>
    </p:spTree>
    <p:extLst>
      <p:ext uri="{BB962C8B-B14F-4D97-AF65-F5344CB8AC3E}">
        <p14:creationId xmlns:p14="http://schemas.microsoft.com/office/powerpoint/2010/main" val="218077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a:latin typeface="Comic Sans MS" panose="030F0702030302020204" pitchFamily="66" charset="0"/>
              </a:rPr>
              <a:t>Reading</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r>
              <a:rPr lang="en-GB" b="1" dirty="0">
                <a:solidFill>
                  <a:srgbClr val="FF0000"/>
                </a:solidFill>
                <a:latin typeface="Comic Sans MS" panose="030F0702030302020204" pitchFamily="66" charset="0"/>
              </a:rPr>
              <a:t>Communication and language </a:t>
            </a:r>
            <a:r>
              <a:rPr lang="en-GB" dirty="0">
                <a:latin typeface="Comic Sans MS" panose="030F0702030302020204" pitchFamily="66" charset="0"/>
              </a:rPr>
              <a:t>– Stories, songs, poetry, pictures for talking</a:t>
            </a:r>
          </a:p>
          <a:p>
            <a:r>
              <a:rPr lang="en-GB" dirty="0">
                <a:latin typeface="Comic Sans MS" panose="030F0702030302020204" pitchFamily="66" charset="0"/>
              </a:rPr>
              <a:t>Encouraging new vocabulary, sentence building, early comprehension skills and answering questions, prediction and creation of story maps. </a:t>
            </a:r>
          </a:p>
          <a:p>
            <a:endParaRPr lang="en-GB" dirty="0">
              <a:latin typeface="Comic Sans MS" panose="030F0702030302020204" pitchFamily="66" charset="0"/>
            </a:endParaRPr>
          </a:p>
          <a:p>
            <a:r>
              <a:rPr lang="en-GB" b="1" dirty="0">
                <a:solidFill>
                  <a:srgbClr val="FF0000"/>
                </a:solidFill>
                <a:latin typeface="Comic Sans MS"/>
              </a:rPr>
              <a:t>Phonics</a:t>
            </a:r>
            <a:r>
              <a:rPr lang="en-GB" dirty="0">
                <a:latin typeface="Comic Sans MS"/>
              </a:rPr>
              <a:t> – We use Twinkl Phonics scheme, starting at Phase 2 with single phonemes and the corresponding grapheme. </a:t>
            </a:r>
            <a:endParaRPr lang="en-GB" dirty="0">
              <a:latin typeface="Comic Sans MS" panose="030F0702030302020204" pitchFamily="66" charset="0"/>
            </a:endParaRPr>
          </a:p>
          <a:p>
            <a:r>
              <a:rPr lang="en-GB" dirty="0">
                <a:latin typeface="Comic Sans MS"/>
              </a:rPr>
              <a:t>Moving into Phase 3 and introducing digraphs and trigraphs. </a:t>
            </a:r>
            <a:endParaRPr lang="en-GB">
              <a:latin typeface="Comic Sans MS" panose="030F0702030302020204" pitchFamily="66" charset="0"/>
            </a:endParaRPr>
          </a:p>
          <a:p>
            <a:r>
              <a:rPr lang="en-GB" dirty="0">
                <a:latin typeface="Comic Sans MS" panose="030F0702030302020204" pitchFamily="66" charset="0"/>
              </a:rPr>
              <a:t>Blending and segmenting are a key feature of our Phonics learning. </a:t>
            </a:r>
          </a:p>
          <a:p>
            <a:r>
              <a:rPr lang="en-GB" dirty="0">
                <a:latin typeface="Comic Sans MS" panose="030F0702030302020204" pitchFamily="66" charset="0"/>
              </a:rPr>
              <a:t>We learning 4 new sounds across two weeks. Week 1 – learning new sounds with teacher and then Week 2 – consolidating learning of all previous sounds with Teaching Assistants. </a:t>
            </a:r>
          </a:p>
        </p:txBody>
      </p:sp>
    </p:spTree>
    <p:extLst>
      <p:ext uri="{BB962C8B-B14F-4D97-AF65-F5344CB8AC3E}">
        <p14:creationId xmlns:p14="http://schemas.microsoft.com/office/powerpoint/2010/main" val="254465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291" y="101601"/>
            <a:ext cx="6003903" cy="4290878"/>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754312" y="2475346"/>
            <a:ext cx="6216016" cy="4202545"/>
          </a:xfrm>
          <a:prstGeom prst="rect">
            <a:avLst/>
          </a:prstGeom>
        </p:spPr>
      </p:pic>
    </p:spTree>
    <p:extLst>
      <p:ext uri="{BB962C8B-B14F-4D97-AF65-F5344CB8AC3E}">
        <p14:creationId xmlns:p14="http://schemas.microsoft.com/office/powerpoint/2010/main" val="403958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able&#10;&#10;Description automatically generated">
            <a:extLst>
              <a:ext uri="{FF2B5EF4-FFF2-40B4-BE49-F238E27FC236}">
                <a16:creationId xmlns:a16="http://schemas.microsoft.com/office/drawing/2014/main" id="{318B54B4-A396-81A6-C940-F2A0CBECFD5B}"/>
              </a:ext>
            </a:extLst>
          </p:cNvPr>
          <p:cNvPicPr>
            <a:picLocks noGrp="1" noChangeAspect="1"/>
          </p:cNvPicPr>
          <p:nvPr>
            <p:ph idx="1"/>
          </p:nvPr>
        </p:nvPicPr>
        <p:blipFill>
          <a:blip r:embed="rId2"/>
          <a:stretch>
            <a:fillRect/>
          </a:stretch>
        </p:blipFill>
        <p:spPr>
          <a:xfrm>
            <a:off x="4027343" y="1075915"/>
            <a:ext cx="3928379" cy="5568080"/>
          </a:xfrm>
        </p:spPr>
      </p:pic>
      <p:sp>
        <p:nvSpPr>
          <p:cNvPr id="5" name="TextBox 4">
            <a:extLst>
              <a:ext uri="{FF2B5EF4-FFF2-40B4-BE49-F238E27FC236}">
                <a16:creationId xmlns:a16="http://schemas.microsoft.com/office/drawing/2014/main" id="{40F434A9-1644-9DA7-5347-FA5BB9D81431}"/>
              </a:ext>
            </a:extLst>
          </p:cNvPr>
          <p:cNvSpPr txBox="1"/>
          <p:nvPr/>
        </p:nvSpPr>
        <p:spPr>
          <a:xfrm>
            <a:off x="2359742" y="258097"/>
            <a:ext cx="69686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cs typeface="Calibri"/>
              </a:rPr>
              <a:t>                          Phase 4</a:t>
            </a:r>
            <a:endParaRPr lang="en-US" sz="2400" dirty="0">
              <a:cs typeface="Calibri" panose="020F0502020204030204"/>
            </a:endParaRPr>
          </a:p>
        </p:txBody>
      </p:sp>
    </p:spTree>
    <p:extLst>
      <p:ext uri="{BB962C8B-B14F-4D97-AF65-F5344CB8AC3E}">
        <p14:creationId xmlns:p14="http://schemas.microsoft.com/office/powerpoint/2010/main" val="750268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rgbClr val="FF0000"/>
                </a:solidFill>
                <a:latin typeface="Comic Sans MS" panose="030F0702030302020204" pitchFamily="66" charset="0"/>
              </a:rPr>
              <a:t>Phonics Jargon Buster</a:t>
            </a:r>
            <a:br>
              <a:rPr lang="en-GB" dirty="0">
                <a:solidFill>
                  <a:srgbClr val="FF0000"/>
                </a:solidFill>
                <a:latin typeface="Comic Sans MS" panose="030F0702030302020204" pitchFamily="66" charset="0"/>
              </a:rPr>
            </a:br>
            <a:r>
              <a:rPr lang="en-GB" sz="2000" dirty="0">
                <a:solidFill>
                  <a:schemeClr val="tx2"/>
                </a:solidFill>
                <a:latin typeface="Comic Sans MS" panose="030F0702030302020204" pitchFamily="66" charset="0"/>
              </a:rPr>
              <a:t>There is a handout available for you to take home. </a:t>
            </a:r>
          </a:p>
        </p:txBody>
      </p:sp>
      <p:pic>
        <p:nvPicPr>
          <p:cNvPr id="4" name="Content Placeholder 3"/>
          <p:cNvPicPr>
            <a:picLocks noGrp="1" noChangeAspect="1"/>
          </p:cNvPicPr>
          <p:nvPr>
            <p:ph idx="1"/>
          </p:nvPr>
        </p:nvPicPr>
        <p:blipFill>
          <a:blip r:embed="rId2"/>
          <a:stretch>
            <a:fillRect/>
          </a:stretch>
        </p:blipFill>
        <p:spPr>
          <a:xfrm>
            <a:off x="318195" y="1613173"/>
            <a:ext cx="4999783" cy="2293173"/>
          </a:xfrm>
          <a:prstGeom prst="rect">
            <a:avLst/>
          </a:prstGeom>
        </p:spPr>
      </p:pic>
      <p:pic>
        <p:nvPicPr>
          <p:cNvPr id="3" name="Picture 4" descr="A picture containing application&#10;&#10;Description automatically generated">
            <a:extLst>
              <a:ext uri="{FF2B5EF4-FFF2-40B4-BE49-F238E27FC236}">
                <a16:creationId xmlns:a16="http://schemas.microsoft.com/office/drawing/2014/main" id="{B5DFFF9D-0929-8C01-C93B-B0F98F14C098}"/>
              </a:ext>
            </a:extLst>
          </p:cNvPr>
          <p:cNvPicPr>
            <a:picLocks noChangeAspect="1"/>
          </p:cNvPicPr>
          <p:nvPr/>
        </p:nvPicPr>
        <p:blipFill>
          <a:blip r:embed="rId3"/>
          <a:stretch>
            <a:fillRect/>
          </a:stretch>
        </p:blipFill>
        <p:spPr>
          <a:xfrm>
            <a:off x="5486400" y="2440710"/>
            <a:ext cx="6487512" cy="1569305"/>
          </a:xfrm>
          <a:prstGeom prst="rect">
            <a:avLst/>
          </a:prstGeom>
        </p:spPr>
      </p:pic>
      <p:pic>
        <p:nvPicPr>
          <p:cNvPr id="5" name="Picture 5" descr="Graphical user interface, application, table, Excel&#10;&#10;Description automatically generated">
            <a:extLst>
              <a:ext uri="{FF2B5EF4-FFF2-40B4-BE49-F238E27FC236}">
                <a16:creationId xmlns:a16="http://schemas.microsoft.com/office/drawing/2014/main" id="{D762708A-E4D4-4CC8-52E7-7F65A2B9C6BE}"/>
              </a:ext>
            </a:extLst>
          </p:cNvPr>
          <p:cNvPicPr>
            <a:picLocks noChangeAspect="1"/>
          </p:cNvPicPr>
          <p:nvPr/>
        </p:nvPicPr>
        <p:blipFill>
          <a:blip r:embed="rId4"/>
          <a:stretch>
            <a:fillRect/>
          </a:stretch>
        </p:blipFill>
        <p:spPr>
          <a:xfrm>
            <a:off x="1545021" y="4346677"/>
            <a:ext cx="6119647" cy="1830128"/>
          </a:xfrm>
          <a:prstGeom prst="rect">
            <a:avLst/>
          </a:prstGeom>
        </p:spPr>
      </p:pic>
    </p:spTree>
    <p:extLst>
      <p:ext uri="{BB962C8B-B14F-4D97-AF65-F5344CB8AC3E}">
        <p14:creationId xmlns:p14="http://schemas.microsoft.com/office/powerpoint/2010/main" val="403601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668" y="271870"/>
            <a:ext cx="7182219" cy="2743341"/>
          </a:xfrm>
          <a:prstGeom prst="rect">
            <a:avLst/>
          </a:prstGeom>
        </p:spPr>
      </p:pic>
      <p:pic>
        <p:nvPicPr>
          <p:cNvPr id="3" name="Picture 2"/>
          <p:cNvPicPr>
            <a:picLocks noChangeAspect="1"/>
          </p:cNvPicPr>
          <p:nvPr/>
        </p:nvPicPr>
        <p:blipFill>
          <a:blip r:embed="rId3"/>
          <a:stretch>
            <a:fillRect/>
          </a:stretch>
        </p:blipFill>
        <p:spPr>
          <a:xfrm>
            <a:off x="3209105" y="3447006"/>
            <a:ext cx="8532919" cy="3059671"/>
          </a:xfrm>
          <a:prstGeom prst="rect">
            <a:avLst/>
          </a:prstGeom>
        </p:spPr>
      </p:pic>
    </p:spTree>
    <p:extLst>
      <p:ext uri="{BB962C8B-B14F-4D97-AF65-F5344CB8AC3E}">
        <p14:creationId xmlns:p14="http://schemas.microsoft.com/office/powerpoint/2010/main" val="289777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455" y="305696"/>
            <a:ext cx="10515600" cy="2974109"/>
          </a:xfrm>
        </p:spPr>
        <p:txBody>
          <a:bodyPr>
            <a:normAutofit/>
          </a:bodyPr>
          <a:lstStyle/>
          <a:p>
            <a:pPr algn="ctr"/>
            <a:r>
              <a:rPr lang="en-GB" dirty="0">
                <a:solidFill>
                  <a:srgbClr val="00B050"/>
                </a:solidFill>
                <a:latin typeface="Comic Sans MS" panose="030F0702030302020204" pitchFamily="66" charset="0"/>
              </a:rPr>
              <a:t>Your handout explains lots more ‘Phonics’ terminology.</a:t>
            </a:r>
            <a:br>
              <a:rPr lang="en-GB" dirty="0">
                <a:solidFill>
                  <a:srgbClr val="00B050"/>
                </a:solidFill>
                <a:latin typeface="Comic Sans MS" panose="030F0702030302020204" pitchFamily="66" charset="0"/>
              </a:rPr>
            </a:br>
            <a:r>
              <a:rPr lang="en-GB" dirty="0">
                <a:solidFill>
                  <a:srgbClr val="00B050"/>
                </a:solidFill>
                <a:latin typeface="Comic Sans MS" panose="030F0702030302020204" pitchFamily="66" charset="0"/>
              </a:rPr>
              <a:t>Please have a read and ask any questions if you are unsure. </a:t>
            </a:r>
          </a:p>
        </p:txBody>
      </p:sp>
      <p:pic>
        <p:nvPicPr>
          <p:cNvPr id="1026" name="Picture 2" descr="Phonic Pebbles - play and learn with letters and s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59" y="3279805"/>
            <a:ext cx="5006282" cy="3578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9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8" y="221673"/>
            <a:ext cx="10515600" cy="1460241"/>
          </a:xfrm>
        </p:spPr>
        <p:txBody>
          <a:bodyPr>
            <a:normAutofit/>
          </a:bodyPr>
          <a:lstStyle/>
          <a:p>
            <a:pPr algn="ctr"/>
            <a:r>
              <a:rPr lang="en-GB" dirty="0">
                <a:solidFill>
                  <a:srgbClr val="00B050"/>
                </a:solidFill>
                <a:latin typeface="Comic Sans MS" panose="030F0702030302020204" pitchFamily="66" charset="0"/>
              </a:rPr>
              <a:t>An example of a Phonics lesson.</a:t>
            </a:r>
          </a:p>
        </p:txBody>
      </p:sp>
      <p:pic>
        <p:nvPicPr>
          <p:cNvPr id="3" name="Picture 2">
            <a:hlinkClick r:id="rId2" action="ppaction://hlinkpres?slideindex=1&amp;slidetitle="/>
          </p:cNvPr>
          <p:cNvPicPr>
            <a:picLocks noChangeAspect="1"/>
          </p:cNvPicPr>
          <p:nvPr/>
        </p:nvPicPr>
        <p:blipFill>
          <a:blip r:embed="rId3"/>
          <a:stretch>
            <a:fillRect/>
          </a:stretch>
        </p:blipFill>
        <p:spPr>
          <a:xfrm>
            <a:off x="2803945" y="2003310"/>
            <a:ext cx="6140766" cy="4476980"/>
          </a:xfrm>
          <a:prstGeom prst="rect">
            <a:avLst/>
          </a:prstGeom>
        </p:spPr>
      </p:pic>
    </p:spTree>
    <p:extLst>
      <p:ext uri="{BB962C8B-B14F-4D97-AF65-F5344CB8AC3E}">
        <p14:creationId xmlns:p14="http://schemas.microsoft.com/office/powerpoint/2010/main" val="255983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31" y="154918"/>
            <a:ext cx="10515600" cy="1325563"/>
          </a:xfrm>
        </p:spPr>
        <p:txBody>
          <a:bodyPr>
            <a:normAutofit/>
          </a:bodyPr>
          <a:lstStyle/>
          <a:p>
            <a:pPr algn="ctr"/>
            <a:r>
              <a:rPr lang="en-GB" sz="6600" dirty="0">
                <a:latin typeface="Comic Sans MS" panose="030F0702030302020204" pitchFamily="66" charset="0"/>
              </a:rPr>
              <a:t>Reading</a:t>
            </a:r>
            <a:endParaRPr lang="en-GB" sz="6600" dirty="0"/>
          </a:p>
        </p:txBody>
      </p:sp>
      <p:sp>
        <p:nvSpPr>
          <p:cNvPr id="3" name="Content Placeholder 2"/>
          <p:cNvSpPr>
            <a:spLocks noGrp="1"/>
          </p:cNvSpPr>
          <p:nvPr>
            <p:ph idx="1"/>
          </p:nvPr>
        </p:nvSpPr>
        <p:spPr>
          <a:xfrm>
            <a:off x="265122" y="1260441"/>
            <a:ext cx="9529460" cy="5316245"/>
          </a:xfrm>
        </p:spPr>
        <p:txBody>
          <a:bodyPr vert="horz" lIns="91440" tIns="45720" rIns="91440" bIns="45720" rtlCol="0" anchor="t">
            <a:normAutofit lnSpcReduction="10000"/>
          </a:bodyPr>
          <a:lstStyle/>
          <a:p>
            <a:pPr>
              <a:lnSpc>
                <a:spcPct val="120000"/>
              </a:lnSpc>
            </a:pPr>
            <a:r>
              <a:rPr lang="en-GB" sz="2000" dirty="0">
                <a:latin typeface="Comic Sans MS"/>
              </a:rPr>
              <a:t>Tricky Words – Words that we do not sound out, we recognise on sight. </a:t>
            </a:r>
            <a:endParaRPr lang="en-US" sz="2000">
              <a:cs typeface="Calibri"/>
            </a:endParaRPr>
          </a:p>
          <a:p>
            <a:pPr>
              <a:lnSpc>
                <a:spcPct val="120000"/>
              </a:lnSpc>
            </a:pPr>
            <a:r>
              <a:rPr lang="en-GB" sz="2000" dirty="0">
                <a:latin typeface="Comic Sans MS"/>
              </a:rPr>
              <a:t>Most focus tricky words in Early Years are for reading, but there are a few in Phase 3 for spelling – I, to, no, go, the.</a:t>
            </a:r>
            <a:endParaRPr lang="en-GB" sz="2000">
              <a:latin typeface="Comic Sans MS"/>
            </a:endParaRPr>
          </a:p>
          <a:p>
            <a:pPr>
              <a:lnSpc>
                <a:spcPct val="120000"/>
              </a:lnSpc>
            </a:pPr>
            <a:r>
              <a:rPr lang="en-GB" sz="2000" dirty="0">
                <a:latin typeface="Comic Sans MS"/>
              </a:rPr>
              <a:t>We will move our learning into Phase 4 looking at adjacent clusters once the children are secure in Phase 3. No new sounds are learnt in Phase 4. </a:t>
            </a:r>
            <a:endParaRPr lang="en-GB" sz="2000" dirty="0">
              <a:latin typeface="Comic Sans MS" panose="030F0702030302020204" pitchFamily="66" charset="0"/>
            </a:endParaRPr>
          </a:p>
          <a:p>
            <a:pPr>
              <a:lnSpc>
                <a:spcPct val="120000"/>
              </a:lnSpc>
            </a:pPr>
            <a:r>
              <a:rPr lang="en-GB" sz="2000" dirty="0">
                <a:latin typeface="Comic Sans MS"/>
              </a:rPr>
              <a:t>Phase 5 is taught at the start of Year One. </a:t>
            </a:r>
            <a:endParaRPr lang="en-GB" sz="2000" dirty="0">
              <a:latin typeface="Comic Sans MS" panose="030F0702030302020204" pitchFamily="66" charset="0"/>
            </a:endParaRPr>
          </a:p>
          <a:p>
            <a:pPr>
              <a:lnSpc>
                <a:spcPct val="120000"/>
              </a:lnSpc>
            </a:pPr>
            <a:r>
              <a:rPr lang="en-GB" sz="2000" dirty="0">
                <a:solidFill>
                  <a:srgbClr val="FF0000"/>
                </a:solidFill>
                <a:latin typeface="Comic Sans MS"/>
              </a:rPr>
              <a:t>Books</a:t>
            </a:r>
            <a:r>
              <a:rPr lang="en-GB" sz="2000" dirty="0">
                <a:latin typeface="Comic Sans MS"/>
              </a:rPr>
              <a:t> – Our reading books, where possible are kept inline with the children’s phonetic understanding. There are many elements to reading a book and not just reading the words. Repetition plays a huge part in young children’s learning and children often really enjoy this too. </a:t>
            </a:r>
            <a:endParaRPr lang="en-GB" sz="2000" dirty="0">
              <a:latin typeface="Comic Sans MS" panose="030F0702030302020204" pitchFamily="66" charset="0"/>
            </a:endParaRPr>
          </a:p>
          <a:p>
            <a:pPr>
              <a:lnSpc>
                <a:spcPct val="120000"/>
              </a:lnSpc>
            </a:pPr>
            <a:r>
              <a:rPr lang="en-GB" sz="2000" dirty="0">
                <a:latin typeface="Comic Sans MS"/>
              </a:rPr>
              <a:t>Talking about the story – the characters, your favourite part, any new vocabulary heard, predict what might happen next, talk about the illustrations. </a:t>
            </a:r>
            <a:endParaRPr lang="en-GB" sz="2000" dirty="0">
              <a:latin typeface="Comic Sans MS" panose="030F07020303020202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6369" y="153303"/>
            <a:ext cx="2314069" cy="1718986"/>
          </a:xfrm>
          <a:prstGeom prst="rect">
            <a:avLst/>
          </a:prstGeom>
        </p:spPr>
      </p:pic>
    </p:spTree>
    <p:extLst>
      <p:ext uri="{BB962C8B-B14F-4D97-AF65-F5344CB8AC3E}">
        <p14:creationId xmlns:p14="http://schemas.microsoft.com/office/powerpoint/2010/main" val="3255527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TotalTime>
  <Words>1007</Words>
  <Application>Microsoft Office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Comic Sans MS</vt:lpstr>
      <vt:lpstr>Office Theme</vt:lpstr>
      <vt:lpstr>Early Years </vt:lpstr>
      <vt:lpstr>Reading</vt:lpstr>
      <vt:lpstr>PowerPoint Presentation</vt:lpstr>
      <vt:lpstr>PowerPoint Presentation</vt:lpstr>
      <vt:lpstr>Phonics Jargon Buster There is a handout available for you to take home. </vt:lpstr>
      <vt:lpstr>PowerPoint Presentation</vt:lpstr>
      <vt:lpstr>Your handout explains lots more ‘Phonics’ terminology. Please have a read and ask any questions if you are unsure. </vt:lpstr>
      <vt:lpstr>An example of a Phonics lesson.</vt:lpstr>
      <vt:lpstr>Reading</vt:lpstr>
      <vt:lpstr>Writing</vt:lpstr>
      <vt:lpstr>Writing Examples</vt:lpstr>
      <vt:lpstr>Maths</vt:lpstr>
      <vt:lpstr>    How can you help your child reach these?                     </vt:lpstr>
      <vt:lpstr>       How can you help your child reach these?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Years</dc:title>
  <dc:creator>Carly Cross</dc:creator>
  <cp:lastModifiedBy>Lily Collins</cp:lastModifiedBy>
  <cp:revision>59</cp:revision>
  <dcterms:created xsi:type="dcterms:W3CDTF">2023-02-07T16:46:12Z</dcterms:created>
  <dcterms:modified xsi:type="dcterms:W3CDTF">2023-03-16T14:43:46Z</dcterms:modified>
</cp:coreProperties>
</file>